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5" r:id="rId3"/>
    <p:sldId id="266" r:id="rId4"/>
    <p:sldId id="262" r:id="rId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57A22E"/>
    <a:srgbClr val="CAA6CA"/>
    <a:srgbClr val="933D8F"/>
    <a:srgbClr val="706840"/>
    <a:srgbClr val="C4D242"/>
    <a:srgbClr val="F9F9F5"/>
    <a:srgbClr val="F6F5EE"/>
    <a:srgbClr val="FBFBF7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7" autoAdjust="0"/>
  </p:normalViewPr>
  <p:slideViewPr>
    <p:cSldViewPr showGuides="1">
      <p:cViewPr>
        <p:scale>
          <a:sx n="60" d="100"/>
          <a:sy n="60" d="100"/>
        </p:scale>
        <p:origin x="1478" y="36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937DA51C-4574-4637-95B7-0542B113EA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0AC43CB-88F0-4876-8F05-B674B0B1E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CD62-A36F-45D2-A4BA-41BCD4CC7C13}" type="datetime1">
              <a:rPr lang="da-DK" smtClean="0"/>
              <a:t>14-03-2024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2ADA8B-F51D-4CDF-A0E9-DA3D1677FD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D27ECCB-68E1-429A-8E26-65221D76B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CA69E-BD44-43E1-8C75-6228768F11F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4854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FDA47-D012-4572-9DB7-C1F56FD35A74}" type="datetime1">
              <a:rPr lang="da-DK" smtClean="0"/>
              <a:t>13-03-2024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33CBC-7751-4B03-9712-A020E0D46B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88953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B35F-C57B-4484-81E8-F7385D65AB0E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7C2D-5A35-4521-8047-54298FBD68C7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5E85F-1012-44EA-8DFA-258CF4B72D6E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CC33C-24D6-4F20-8B91-176109E3BEC1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6A10-235A-46D1-A1D7-854214D1D938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5D2C-9731-48CE-8F37-49EC32AC746B}" type="datetime1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A9AA-699D-4F72-98CF-EC10463F5724}" type="datetime1">
              <a:rPr lang="da-DK" smtClean="0"/>
              <a:t>13-03-2024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2FC2-4C99-49B4-B280-E3542D6782F4}" type="datetime1">
              <a:rPr lang="da-DK" smtClean="0"/>
              <a:t>13-03-2024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791-4C70-4F7D-B799-F78D0CA11D6F}" type="datetime1">
              <a:rPr lang="da-DK" smtClean="0"/>
              <a:t>13-03-2024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2C59-3168-4681-A18C-ABA5A77678A4}" type="datetime1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B097-F0F3-4742-A05C-2A4D1AD59076}" type="datetime1">
              <a:rPr lang="da-DK" smtClean="0"/>
              <a:t>13-03-2024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451A-4ED0-4D2C-BD6F-1D4F2179D2E9}" type="datetime1">
              <a:rPr lang="da-DK" smtClean="0"/>
              <a:t>13-03-2024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3EB21-1D0E-4C2A-ACD3-72BE18199882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25.jpeg"/><Relationship Id="rId5" Type="http://schemas.microsoft.com/office/2007/relationships/hdphoto" Target="../media/hdphoto6.wdp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818900E-E304-4E0A-A67C-F96B8EC8B2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500" y="2628196"/>
            <a:ext cx="4041164" cy="404116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B51FE5E-B4BE-4C7C-9F05-F2573722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3" y="6213062"/>
            <a:ext cx="2752381" cy="47619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2D08A17-6B7B-4286-AC09-0C00FFB85525}"/>
              </a:ext>
            </a:extLst>
          </p:cNvPr>
          <p:cNvSpPr/>
          <p:nvPr/>
        </p:nvSpPr>
        <p:spPr>
          <a:xfrm>
            <a:off x="27729" y="44624"/>
            <a:ext cx="2520280" cy="2520280"/>
          </a:xfrm>
          <a:prstGeom prst="ellipse">
            <a:avLst/>
          </a:prstGeom>
          <a:solidFill>
            <a:srgbClr val="CC99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D947B35-D185-42B0-BC0C-38047202EB72}"/>
              </a:ext>
            </a:extLst>
          </p:cNvPr>
          <p:cNvSpPr txBox="1"/>
          <p:nvPr/>
        </p:nvSpPr>
        <p:spPr>
          <a:xfrm>
            <a:off x="99741" y="643903"/>
            <a:ext cx="11274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VILD MED V</a:t>
            </a:r>
            <a:r>
              <a:rPr lang="da-DK" sz="8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Æ</a:t>
            </a:r>
            <a:r>
              <a:rPr lang="da-DK" sz="8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VNING 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703E247-6D5F-4B70-B37E-3D38620F39A7}"/>
              </a:ext>
            </a:extLst>
          </p:cNvPr>
          <p:cNvSpPr txBox="1"/>
          <p:nvPr/>
        </p:nvSpPr>
        <p:spPr>
          <a:xfrm>
            <a:off x="-57577" y="3067213"/>
            <a:ext cx="8529841" cy="3170099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34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RAMME-  OG SKAFTEVÆVNING</a:t>
            </a:r>
            <a:endParaRPr lang="da-DK" sz="3400" b="1" dirty="0">
              <a:solidFill>
                <a:schemeClr val="bg1">
                  <a:lumMod val="6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r>
              <a:rPr lang="da-DK" sz="3400" b="1" dirty="0">
                <a:solidFill>
                  <a:srgbClr val="CC990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BOLIGTEKSTILER</a:t>
            </a:r>
            <a:r>
              <a:rPr lang="da-DK" sz="3400" b="1" dirty="0">
                <a:solidFill>
                  <a:schemeClr val="accent6">
                    <a:lumMod val="7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r>
              <a:rPr lang="da-DK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●</a:t>
            </a:r>
            <a:r>
              <a:rPr lang="da-DK" sz="3400" b="1" dirty="0">
                <a:solidFill>
                  <a:srgbClr val="CC9900"/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3400" b="1" dirty="0">
                <a:solidFill>
                  <a:schemeClr val="bg2">
                    <a:lumMod val="25000"/>
                  </a:schemeClr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VÆVE WORKSHOP </a:t>
            </a:r>
            <a:endParaRPr lang="da-DK" sz="3400" b="1" dirty="0">
              <a:solidFill>
                <a:schemeClr val="bg2">
                  <a:lumMod val="2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r>
              <a:rPr lang="da-DK" sz="34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BEKLÆDNING</a:t>
            </a:r>
            <a:r>
              <a:rPr lang="da-DK" sz="3400" b="1" dirty="0">
                <a:solidFill>
                  <a:schemeClr val="accent6">
                    <a:lumMod val="50000"/>
                  </a:schemeClr>
                </a:solidFill>
                <a:latin typeface="Arial Nova Light" panose="020B03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●</a:t>
            </a:r>
            <a:r>
              <a:rPr lang="da-DK" sz="3400" b="1" dirty="0">
                <a:solidFill>
                  <a:schemeClr val="accent3">
                    <a:lumMod val="50000"/>
                  </a:schemeClr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 </a:t>
            </a:r>
            <a:r>
              <a:rPr lang="da-DK" sz="3400" b="1" dirty="0">
                <a:solidFill>
                  <a:srgbClr val="CC9900"/>
                </a:solidFill>
                <a:latin typeface="Arial Nova Light" panose="020B0304020202020204" pitchFamily="34" charset="0"/>
                <a:cs typeface="Calibri" panose="020F0502020204030204" pitchFamily="34" charset="0"/>
              </a:rPr>
              <a:t>HÅNDVÆRK</a:t>
            </a:r>
          </a:p>
          <a:p>
            <a:r>
              <a:rPr lang="da-DK" sz="3400" b="1" i="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</a:rPr>
              <a:t>WORKSHOP</a:t>
            </a:r>
            <a:r>
              <a:rPr lang="da-DK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da-DK" sz="3400" b="1" i="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</a:rPr>
              <a:t>-</a:t>
            </a:r>
            <a:r>
              <a:rPr lang="da-DK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</a:rPr>
              <a:t> </a:t>
            </a:r>
            <a:r>
              <a:rPr lang="da-DK" sz="3400" b="1" i="0" dirty="0">
                <a:solidFill>
                  <a:schemeClr val="bg2">
                    <a:lumMod val="25000"/>
                  </a:schemeClr>
                </a:solidFill>
                <a:effectLst/>
                <a:latin typeface="Arial Nova Light" panose="020B0304020202020204" pitchFamily="34" charset="0"/>
              </a:rPr>
              <a:t>SÆT GARNLAGERET I SPIL</a:t>
            </a:r>
          </a:p>
          <a:p>
            <a:endParaRPr lang="da-DK" sz="3400" b="1" dirty="0">
              <a:solidFill>
                <a:schemeClr val="tx1">
                  <a:lumMod val="75000"/>
                  <a:lumOff val="25000"/>
                </a:schemeClr>
              </a:solidFill>
              <a:latin typeface="Arial Nova Light" panose="020B0304020202020204" pitchFamily="34" charset="0"/>
              <a:cs typeface="Calibri" panose="020F0502020204030204" pitchFamily="34" charset="0"/>
            </a:endParaRPr>
          </a:p>
          <a:p>
            <a:pPr algn="r"/>
            <a:endParaRPr lang="da-DK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85341A39-1592-45B0-B09E-FCACCE5D42D0}"/>
              </a:ext>
            </a:extLst>
          </p:cNvPr>
          <p:cNvSpPr/>
          <p:nvPr/>
        </p:nvSpPr>
        <p:spPr>
          <a:xfrm>
            <a:off x="47328" y="44623"/>
            <a:ext cx="12097344" cy="676875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C00000"/>
              </a:solidFill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FB394DD-B626-4B98-B9DD-6878241956F7}"/>
              </a:ext>
            </a:extLst>
          </p:cNvPr>
          <p:cNvSpPr txBox="1"/>
          <p:nvPr/>
        </p:nvSpPr>
        <p:spPr>
          <a:xfrm>
            <a:off x="2495600" y="44624"/>
            <a:ext cx="7200800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sz="1000" b="1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VÆVNING</a:t>
            </a:r>
            <a:r>
              <a:rPr lang="da-DK" sz="1400" b="1" dirty="0">
                <a:solidFill>
                  <a:schemeClr val="accent5">
                    <a:lumMod val="75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da-DK" sz="1400" b="1" dirty="0">
                <a:solidFill>
                  <a:schemeClr val="bg2">
                    <a:lumMod val="50000"/>
                  </a:schemeClr>
                </a:solidFill>
                <a:latin typeface="Arial Nova" panose="020B0504020202020204" pitchFamily="34" charset="0"/>
              </a:rPr>
              <a:t>v/ Margit Nørmølle</a:t>
            </a:r>
          </a:p>
          <a:p>
            <a:pPr algn="ctr"/>
            <a:endParaRPr lang="da-DK" sz="1100" b="1" dirty="0">
              <a:solidFill>
                <a:srgbClr val="CC9900"/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150" b="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Skolens væve-instruktør hedder Margit Nørmølle.</a:t>
            </a:r>
          </a:p>
          <a:p>
            <a:pPr algn="ctr"/>
            <a:endParaRPr lang="da-DK" sz="1150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15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Margit underviser i denne sæson 3 forskellige forløb med </a:t>
            </a:r>
            <a:r>
              <a:rPr lang="da-DK" sz="1150" b="1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VÆVE-WORKSHOP</a:t>
            </a:r>
          </a:p>
          <a:p>
            <a:pPr algn="ctr"/>
            <a:r>
              <a:rPr lang="da-DK" sz="115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Der plejer at være rift om pladserne, men vi har nu åbnet op for tilmelding til efteråret 2024 </a:t>
            </a:r>
          </a:p>
          <a:p>
            <a:pPr algn="ctr"/>
            <a:r>
              <a:rPr lang="da-DK" sz="115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– 2 formiddagshold samt 1 aftenhold.</a:t>
            </a:r>
          </a:p>
          <a:p>
            <a:pPr algn="ctr"/>
            <a:endParaRPr lang="da-DK" sz="1150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150" b="1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RAMMEVÆVNING </a:t>
            </a:r>
            <a:r>
              <a:rPr lang="da-DK" sz="115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har vi</a:t>
            </a:r>
            <a:r>
              <a:rPr lang="da-DK" sz="1150" dirty="0">
                <a:solidFill>
                  <a:srgbClr val="333333"/>
                </a:solidFill>
                <a:latin typeface="Arial Nova" panose="020B0504020202020204" pitchFamily="34" charset="0"/>
              </a:rPr>
              <a:t> længe haft mulighed for at tilbyde sammen med undervisning i skaftevævning, men til efteråret kommer det som et separat fag over 3 mødegange </a:t>
            </a:r>
          </a:p>
          <a:p>
            <a:pPr algn="ctr"/>
            <a:r>
              <a:rPr lang="da-DK" sz="1150" dirty="0">
                <a:solidFill>
                  <a:srgbClr val="333333"/>
                </a:solidFill>
                <a:latin typeface="Arial Nova" panose="020B0504020202020204" pitchFamily="34" charset="0"/>
              </a:rPr>
              <a:t>med opstart af 2 hold i hhv. september og november.</a:t>
            </a:r>
          </a:p>
          <a:p>
            <a:pPr algn="ctr"/>
            <a:endParaRPr lang="da-DK" sz="1150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150" b="1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VÆVE-WORKSHOP</a:t>
            </a:r>
            <a:r>
              <a:rPr lang="da-DK" sz="1150" b="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 er et undervisningsforløb på 8 hverdage samt en enkelt lørdag. Der undervises i både rammevævning og skaftevævning og det er både for begyndere og øvede. </a:t>
            </a:r>
          </a:p>
          <a:p>
            <a:pPr algn="ctr"/>
            <a:r>
              <a:rPr lang="da-DK" sz="1150" b="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På workshoppen kan man designe sine egne tekstiler til boligen eller til beklædning. </a:t>
            </a:r>
          </a:p>
          <a:p>
            <a:pPr algn="ctr"/>
            <a:endParaRPr lang="da-DK" sz="1150" dirty="0">
              <a:solidFill>
                <a:srgbClr val="333333"/>
              </a:solidFill>
              <a:latin typeface="Arial Nova" panose="020B0504020202020204" pitchFamily="34" charset="0"/>
            </a:endParaRPr>
          </a:p>
          <a:p>
            <a:pPr algn="ctr"/>
            <a:r>
              <a:rPr lang="da-DK" sz="1150" dirty="0">
                <a:solidFill>
                  <a:srgbClr val="333333"/>
                </a:solidFill>
                <a:latin typeface="Arial Nova" panose="020B0504020202020204" pitchFamily="34" charset="0"/>
              </a:rPr>
              <a:t>Til maj</a:t>
            </a:r>
            <a:r>
              <a:rPr lang="da-DK" sz="1150" b="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 afholder vi for 3. gang i år en inspirerende, garn-relateret workshop; </a:t>
            </a:r>
          </a:p>
          <a:p>
            <a:pPr algn="ctr"/>
            <a:r>
              <a:rPr lang="da-DK" sz="1150" b="1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SÆT GARNLAGERET I SPIL </a:t>
            </a:r>
            <a:r>
              <a:rPr lang="da-DK" sz="1150" b="0" i="0" dirty="0">
                <a:solidFill>
                  <a:srgbClr val="333333"/>
                </a:solidFill>
                <a:effectLst/>
                <a:latin typeface="Arial Nova" panose="020B0504020202020204" pitchFamily="34" charset="0"/>
              </a:rPr>
              <a:t>v/ Bettina Balslev Sørensen. </a:t>
            </a:r>
            <a:endParaRPr lang="da-DK" sz="1100" b="0" i="0" dirty="0">
              <a:solidFill>
                <a:srgbClr val="333333"/>
              </a:solidFill>
              <a:effectLst/>
              <a:latin typeface="Arial Nova" panose="020B0504020202020204" pitchFamily="34" charset="0"/>
            </a:endParaRPr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28879675-9F93-4DEA-8F54-E6B420D76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42" y="75180"/>
            <a:ext cx="1816433" cy="181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96C2BB19-09E5-4A54-8F66-8F070C24D7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/>
        </p:blipFill>
        <p:spPr>
          <a:xfrm>
            <a:off x="6227954" y="5008224"/>
            <a:ext cx="1817061" cy="177121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F16387E-751A-4EFF-ABAE-BED753BF3A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1720" r="16553" b="10256"/>
          <a:stretch/>
        </p:blipFill>
        <p:spPr>
          <a:xfrm>
            <a:off x="4008585" y="4970696"/>
            <a:ext cx="1934711" cy="186488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34A99E8C-688D-4BC1-AFCB-28F00F35F3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05" t="-1" r="9406" b="2782"/>
          <a:stretch/>
        </p:blipFill>
        <p:spPr>
          <a:xfrm rot="5400000">
            <a:off x="10322914" y="55075"/>
            <a:ext cx="1801965" cy="184155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25DC15CC-D6A6-D852-810B-E317ED212E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8923" y="4995794"/>
            <a:ext cx="1816433" cy="181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23A1228-627B-EDD6-FF6B-EC3151EDDE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53" y="5016240"/>
            <a:ext cx="1813996" cy="181399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CD446C3-DCCB-55A0-A474-743B3C7A70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b="3276"/>
          <a:stretch/>
        </p:blipFill>
        <p:spPr>
          <a:xfrm>
            <a:off x="8183416" y="5076643"/>
            <a:ext cx="1844045" cy="1723241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10B5C0D-D891-7CCB-8FA5-76D8CC6416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" r="1186"/>
          <a:stretch/>
        </p:blipFill>
        <p:spPr>
          <a:xfrm>
            <a:off x="10312120" y="4994033"/>
            <a:ext cx="1797135" cy="184155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F4716165-18F0-2E8C-34C8-73836DDACADB}"/>
              </a:ext>
            </a:extLst>
          </p:cNvPr>
          <p:cNvSpPr txBox="1"/>
          <p:nvPr/>
        </p:nvSpPr>
        <p:spPr>
          <a:xfrm>
            <a:off x="404264" y="1817225"/>
            <a:ext cx="11031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i="1" dirty="0"/>
              <a:t>Foto: Olga </a:t>
            </a:r>
            <a:r>
              <a:rPr lang="da-DK" sz="800" i="1" dirty="0" err="1"/>
              <a:t>Grigorenko</a:t>
            </a:r>
            <a:endParaRPr lang="da-DK" sz="800" i="1" dirty="0"/>
          </a:p>
        </p:txBody>
      </p:sp>
    </p:spTree>
    <p:extLst>
      <p:ext uri="{BB962C8B-B14F-4D97-AF65-F5344CB8AC3E}">
        <p14:creationId xmlns:p14="http://schemas.microsoft.com/office/powerpoint/2010/main" val="400966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CDEA149-8640-49B2-9FB7-A1EDCC7D9412}"/>
              </a:ext>
            </a:extLst>
          </p:cNvPr>
          <p:cNvSpPr/>
          <p:nvPr/>
        </p:nvSpPr>
        <p:spPr>
          <a:xfrm>
            <a:off x="53446" y="55460"/>
            <a:ext cx="12095948" cy="16872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AE47D6C7-3B7A-43D0-ABCD-03A2098AF325}"/>
              </a:ext>
            </a:extLst>
          </p:cNvPr>
          <p:cNvSpPr/>
          <p:nvPr/>
        </p:nvSpPr>
        <p:spPr>
          <a:xfrm>
            <a:off x="47328" y="3429000"/>
            <a:ext cx="12091072" cy="168625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675256ED-EBA6-D7AC-8214-B6646AF48751}"/>
              </a:ext>
            </a:extLst>
          </p:cNvPr>
          <p:cNvSpPr txBox="1"/>
          <p:nvPr/>
        </p:nvSpPr>
        <p:spPr>
          <a:xfrm>
            <a:off x="1775520" y="80751"/>
            <a:ext cx="4320480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RAMMEVÆVNING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– SEPTEMBER 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3 mødegange – 12.09, 13.09 og 01.11.2024 Tidspunkt:	   12.og13.09 kl. 09 – 15:25 / 1.11 kl. 09 – 14:30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Margit Nørmølle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1.160,-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1.040,-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247534</a:t>
            </a:r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5" name="Billede 34">
            <a:extLst>
              <a:ext uri="{FF2B5EF4-FFF2-40B4-BE49-F238E27FC236}">
                <a16:creationId xmlns:a16="http://schemas.microsoft.com/office/drawing/2014/main" id="{03CE810E-C0B3-AF5B-8655-FE1DCEBB0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28" y="44624"/>
            <a:ext cx="1656184" cy="165618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38" name="Billede 37">
            <a:extLst>
              <a:ext uri="{FF2B5EF4-FFF2-40B4-BE49-F238E27FC236}">
                <a16:creationId xmlns:a16="http://schemas.microsoft.com/office/drawing/2014/main" id="{0DA63E98-BD6B-4666-4E89-D4A75DB0F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678" y="68159"/>
            <a:ext cx="1613997" cy="161399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39" name="Rektangel 38">
            <a:extLst>
              <a:ext uri="{FF2B5EF4-FFF2-40B4-BE49-F238E27FC236}">
                <a16:creationId xmlns:a16="http://schemas.microsoft.com/office/drawing/2014/main" id="{28817F70-4DFC-BA8E-E1B4-0B306C53BA1A}"/>
              </a:ext>
            </a:extLst>
          </p:cNvPr>
          <p:cNvSpPr/>
          <p:nvPr/>
        </p:nvSpPr>
        <p:spPr>
          <a:xfrm>
            <a:off x="53446" y="1742744"/>
            <a:ext cx="12095948" cy="168625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79A2BF52-ECAA-4C2C-3C16-4AA576636D1A}"/>
              </a:ext>
            </a:extLst>
          </p:cNvPr>
          <p:cNvSpPr txBox="1"/>
          <p:nvPr/>
        </p:nvSpPr>
        <p:spPr>
          <a:xfrm>
            <a:off x="6240016" y="1834042"/>
            <a:ext cx="4559165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VÆVE WORKSHOP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– TIRSDAG FORMIDDAG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8 x tirsdage og 1 x lørdag – første gang 17.09.2024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Tidspunkt:	   Tirsdage 09:00 – 12:40 / Lørdag 09:00 – 14:30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Margit Nørmølle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1.935,-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1.730,-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247537</a:t>
            </a:r>
            <a:endParaRPr lang="da-DK" sz="1100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Billede 45">
            <a:extLst>
              <a:ext uri="{FF2B5EF4-FFF2-40B4-BE49-F238E27FC236}">
                <a16:creationId xmlns:a16="http://schemas.microsoft.com/office/drawing/2014/main" id="{5E3E4FC2-C737-EFCC-26E5-00AE6A5BC8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678" y="1739217"/>
            <a:ext cx="1608518" cy="160851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64" name="Tekstfelt 63">
            <a:extLst>
              <a:ext uri="{FF2B5EF4-FFF2-40B4-BE49-F238E27FC236}">
                <a16:creationId xmlns:a16="http://schemas.microsoft.com/office/drawing/2014/main" id="{B2206838-0168-075D-83CC-AEA0CC6F48A6}"/>
              </a:ext>
            </a:extLst>
          </p:cNvPr>
          <p:cNvSpPr txBox="1"/>
          <p:nvPr/>
        </p:nvSpPr>
        <p:spPr>
          <a:xfrm>
            <a:off x="1775520" y="5231057"/>
            <a:ext cx="8720472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SÆT GARNLAGERET I SPIL 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- WORKSHOP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27. maj 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Tidspunkt:	   17:00 – 20:30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Bettina Balslev Sørensen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300,-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280,-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245003</a:t>
            </a:r>
            <a:endParaRPr lang="da-DK" sz="1100" b="1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73194E5-32EF-02CC-A299-4F53FA76CB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7" r="12767" b="2841"/>
          <a:stretch/>
        </p:blipFill>
        <p:spPr>
          <a:xfrm>
            <a:off x="68178" y="5146807"/>
            <a:ext cx="1615002" cy="1615002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DD73B6-66CF-6F19-3BE1-0B22CB31FDB7}"/>
              </a:ext>
            </a:extLst>
          </p:cNvPr>
          <p:cNvSpPr/>
          <p:nvPr/>
        </p:nvSpPr>
        <p:spPr>
          <a:xfrm>
            <a:off x="47328" y="5115256"/>
            <a:ext cx="12091072" cy="168625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63BA4D7-C498-CE5F-7294-37A137652B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3247" y="1754663"/>
            <a:ext cx="1608518" cy="1608518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1C408AA-ECE4-B278-48BC-238EDD16A9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775521" y="1782073"/>
            <a:ext cx="1608518" cy="160851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29BB9A6-FEA1-EBFB-E99D-1CF0436427D0}"/>
              </a:ext>
            </a:extLst>
          </p:cNvPr>
          <p:cNvSpPr txBox="1"/>
          <p:nvPr/>
        </p:nvSpPr>
        <p:spPr>
          <a:xfrm>
            <a:off x="6240016" y="5454593"/>
            <a:ext cx="5841833" cy="110799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100" b="0" i="0" dirty="0">
                <a:solidFill>
                  <a:srgbClr val="333333"/>
                </a:solidFill>
                <a:effectLst/>
                <a:latin typeface="Helvetica Neue"/>
              </a:rPr>
              <a:t>Er du vild med garn? Og har du med tiden samlet så meget af det, at dit lager nu er fyldt til randen med garn-guld, som du ikke helt ved, hvordan du skal overskue eller sætte i spil i nye, spændende strikkeprojekter?</a:t>
            </a:r>
          </a:p>
          <a:p>
            <a:endParaRPr lang="da-DK" sz="11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/>
            <a:r>
              <a:rPr lang="da-DK" sz="1100" b="0" i="0" dirty="0">
                <a:solidFill>
                  <a:srgbClr val="333333"/>
                </a:solidFill>
                <a:effectLst/>
                <a:latin typeface="Helvetica Neue"/>
              </a:rPr>
              <a:t>Denne workshop er udviklet til dig, der ønsker at få mere ud af dit elskede garnlager og skabe orden i dit garnkaos, så du kan begynde at skabe igen!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3EC2579-F4A1-C9E5-CC55-2B6A3CA531F9}"/>
              </a:ext>
            </a:extLst>
          </p:cNvPr>
          <p:cNvSpPr txBox="1"/>
          <p:nvPr/>
        </p:nvSpPr>
        <p:spPr>
          <a:xfrm>
            <a:off x="6240016" y="80751"/>
            <a:ext cx="4464496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RAMMEVÆVNING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– NOVEMBER 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3 mødegange – 21.11, 22.11 2024 og 31.01.2025 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Tidspunkt:	   21.og 22.11. kl. 09 – 15:25 / 31.01 kl. 09 – 14:30 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Margit Nørmølle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1.160,-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1.040,-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247540</a:t>
            </a:r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B719044-B17D-C6A2-B2FF-E722C05D5B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328" y="3460710"/>
            <a:ext cx="1656184" cy="1656184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F92AD734-2773-3C74-711B-B99C53FBF1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2678" y="3484245"/>
            <a:ext cx="1613997" cy="161399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4503586A-D80B-5568-EF51-D0F4C9BBBE8C}"/>
              </a:ext>
            </a:extLst>
          </p:cNvPr>
          <p:cNvSpPr txBox="1"/>
          <p:nvPr/>
        </p:nvSpPr>
        <p:spPr>
          <a:xfrm>
            <a:off x="1775520" y="3522760"/>
            <a:ext cx="4440110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VÆVE WORKSHOP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– TORSDAG FORMIDDAG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8 x torsdage og 1 x lørdag – første gang 19.09.2024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Tidspunkt:	   Torsdage 09:00 – 12:40 / Lørdag 09:00 – 14:30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Margit Nørmølle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1.935,-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1.730,-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247538</a:t>
            </a:r>
            <a:endParaRPr lang="da-DK" sz="1100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CD889830-1337-DFB1-7739-8C4095DB3892}"/>
              </a:ext>
            </a:extLst>
          </p:cNvPr>
          <p:cNvSpPr txBox="1"/>
          <p:nvPr/>
        </p:nvSpPr>
        <p:spPr>
          <a:xfrm>
            <a:off x="6240017" y="3522760"/>
            <a:ext cx="4559164" cy="1492716"/>
          </a:xfrm>
          <a:prstGeom prst="rect">
            <a:avLst/>
          </a:prstGeom>
          <a:noFill/>
          <a:effectLst>
            <a:glow rad="1651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VÆVE WORKSHOP</a:t>
            </a:r>
            <a:r>
              <a:rPr lang="da-DK" sz="12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1200" b="1" dirty="0">
                <a:solidFill>
                  <a:srgbClr val="CC9900"/>
                </a:solidFill>
                <a:latin typeface="Arial Nova" panose="020B0504020202020204" pitchFamily="34" charset="0"/>
                <a:cs typeface="Times New Roman" panose="02020603050405020304" pitchFamily="18" charset="0"/>
              </a:rPr>
              <a:t>– TORSDAG AFTEN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Dato:	   8 x torsdage og 1 x lørdag – første gang 19.09.2024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Tidspunkt:	   Torsdage 18:00 – 21:40 / Lørdag 09:00 – 14:30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Sted:	   Industrivej 13, 8800 Viborg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Underviser: 	   Margit Nørmølle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Pris: 	   Almen: kr. 1.935,-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	   Pensionist Viborg Kommune: kr. 1.730,-</a:t>
            </a:r>
          </a:p>
          <a:p>
            <a:r>
              <a:rPr lang="da-DK" sz="1100" dirty="0">
                <a:latin typeface="Arial Nova" panose="020B0504020202020204" pitchFamily="34" charset="0"/>
                <a:cs typeface="Times New Roman" panose="02020603050405020304" pitchFamily="18" charset="0"/>
              </a:rPr>
              <a:t>Kursusnummer: </a:t>
            </a:r>
            <a:r>
              <a:rPr lang="da-DK" sz="1100" dirty="0">
                <a:latin typeface="Arial Nova" panose="020B0504020202020204" pitchFamily="34" charset="0"/>
              </a:rPr>
              <a:t>247539</a:t>
            </a:r>
            <a:endParaRPr lang="da-DK" sz="1100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>
            <a:extLst>
              <a:ext uri="{FF2B5EF4-FFF2-40B4-BE49-F238E27FC236}">
                <a16:creationId xmlns:a16="http://schemas.microsoft.com/office/drawing/2014/main" id="{7360490D-45F2-69C6-797A-15FBD199B6DC}"/>
              </a:ext>
            </a:extLst>
          </p:cNvPr>
          <p:cNvGrpSpPr/>
          <p:nvPr/>
        </p:nvGrpSpPr>
        <p:grpSpPr>
          <a:xfrm rot="10800000">
            <a:off x="-44279" y="-27386"/>
            <a:ext cx="12188951" cy="6840761"/>
            <a:chOff x="27729" y="44623"/>
            <a:chExt cx="12188951" cy="6840761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87D18E5F-52D7-786F-0894-858C5C77DFBD}"/>
                </a:ext>
              </a:extLst>
            </p:cNvPr>
            <p:cNvGrpSpPr/>
            <p:nvPr/>
          </p:nvGrpSpPr>
          <p:grpSpPr>
            <a:xfrm>
              <a:off x="27729" y="44623"/>
              <a:ext cx="12188951" cy="6840761"/>
              <a:chOff x="27729" y="44623"/>
              <a:chExt cx="12188951" cy="6840761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B03D2136-38D4-2892-B684-A7B9647D9181}"/>
                  </a:ext>
                </a:extLst>
              </p:cNvPr>
              <p:cNvGrpSpPr/>
              <p:nvPr/>
            </p:nvGrpSpPr>
            <p:grpSpPr>
              <a:xfrm>
                <a:off x="41163" y="44623"/>
                <a:ext cx="12175517" cy="6840761"/>
                <a:chOff x="41163" y="116631"/>
                <a:chExt cx="12175517" cy="6840761"/>
              </a:xfrm>
            </p:grpSpPr>
            <p:grpSp>
              <p:nvGrpSpPr>
                <p:cNvPr id="3" name="Gruppe 2">
                  <a:extLst>
                    <a:ext uri="{FF2B5EF4-FFF2-40B4-BE49-F238E27FC236}">
                      <a16:creationId xmlns:a16="http://schemas.microsoft.com/office/drawing/2014/main" id="{FF595D89-6009-4B09-ABD9-554FC9DA0F02}"/>
                    </a:ext>
                  </a:extLst>
                </p:cNvPr>
                <p:cNvGrpSpPr/>
                <p:nvPr/>
              </p:nvGrpSpPr>
              <p:grpSpPr>
                <a:xfrm>
                  <a:off x="41163" y="116631"/>
                  <a:ext cx="12175517" cy="6840761"/>
                  <a:chOff x="41163" y="92442"/>
                  <a:chExt cx="12175517" cy="6840761"/>
                </a:xfrm>
              </p:grpSpPr>
              <p:sp>
                <p:nvSpPr>
                  <p:cNvPr id="99" name="Tekstfelt 98">
                    <a:extLst>
                      <a:ext uri="{FF2B5EF4-FFF2-40B4-BE49-F238E27FC236}">
                        <a16:creationId xmlns:a16="http://schemas.microsoft.com/office/drawing/2014/main" id="{705D6F92-0757-4C65-A494-EED6490372D9}"/>
                      </a:ext>
                    </a:extLst>
                  </p:cNvPr>
                  <p:cNvSpPr txBox="1"/>
                  <p:nvPr/>
                </p:nvSpPr>
                <p:spPr>
                  <a:xfrm>
                    <a:off x="8633647" y="6102206"/>
                    <a:ext cx="3583033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da-DK" sz="1000" dirty="0">
                        <a:latin typeface="Arial Nova" panose="020B0504020202020204" pitchFamily="34" charset="0"/>
                      </a:rPr>
                      <a:t>Industrivej 13, 8800 Viborg</a:t>
                    </a:r>
                  </a:p>
                  <a:p>
                    <a:pPr algn="ctr"/>
                    <a:r>
                      <a:rPr lang="da-DK" sz="1000" dirty="0">
                        <a:latin typeface="Arial Nova" panose="020B0504020202020204" pitchFamily="34" charset="0"/>
                      </a:rPr>
                      <a:t>Tlf. 86 62 62 31 (hverdage kl. 08:30 – 09:30)</a:t>
                    </a:r>
                  </a:p>
                  <a:p>
                    <a:pPr algn="ctr"/>
                    <a:r>
                      <a:rPr lang="da-DK" sz="1000" dirty="0">
                        <a:latin typeface="Arial Nova" panose="020B0504020202020204" pitchFamily="34" charset="0"/>
                      </a:rPr>
                      <a:t>info@skolenforkreativfritid.dk – www.skolenforkreativfritid.dk</a:t>
                    </a:r>
                  </a:p>
                  <a:p>
                    <a:endParaRPr lang="da-DK" dirty="0"/>
                  </a:p>
                </p:txBody>
              </p:sp>
              <p:grpSp>
                <p:nvGrpSpPr>
                  <p:cNvPr id="2" name="Gruppe 1">
                    <a:extLst>
                      <a:ext uri="{FF2B5EF4-FFF2-40B4-BE49-F238E27FC236}">
                        <a16:creationId xmlns:a16="http://schemas.microsoft.com/office/drawing/2014/main" id="{35A1BC86-2C0A-4083-A787-46D07C86420D}"/>
                      </a:ext>
                    </a:extLst>
                  </p:cNvPr>
                  <p:cNvGrpSpPr/>
                  <p:nvPr/>
                </p:nvGrpSpPr>
                <p:grpSpPr>
                  <a:xfrm>
                    <a:off x="41163" y="5421035"/>
                    <a:ext cx="12071561" cy="1405012"/>
                    <a:chOff x="183646" y="5561516"/>
                    <a:chExt cx="12071561" cy="1405012"/>
                  </a:xfrm>
                </p:grpSpPr>
                <p:grpSp>
                  <p:nvGrpSpPr>
                    <p:cNvPr id="101" name="Gruppe 100">
                      <a:extLst>
                        <a:ext uri="{FF2B5EF4-FFF2-40B4-BE49-F238E27FC236}">
                          <a16:creationId xmlns:a16="http://schemas.microsoft.com/office/drawing/2014/main" id="{B454B587-A3F3-4B7B-BE4E-A17C34A137F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78629" y="6720307"/>
                      <a:ext cx="3096344" cy="246221"/>
                      <a:chOff x="8582915" y="5029208"/>
                      <a:chExt cx="3096344" cy="246221"/>
                    </a:xfrm>
                  </p:grpSpPr>
                  <p:sp>
                    <p:nvSpPr>
                      <p:cNvPr id="87" name="Tekstfelt 86">
                        <a:extLst>
                          <a:ext uri="{FF2B5EF4-FFF2-40B4-BE49-F238E27FC236}">
                            <a16:creationId xmlns:a16="http://schemas.microsoft.com/office/drawing/2014/main" id="{C62FEDB5-9BE4-4277-AFC2-EB4FF851BA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582915" y="5029208"/>
                        <a:ext cx="3096344" cy="246221"/>
                      </a:xfrm>
                      <a:prstGeom prst="rect">
                        <a:avLst/>
                      </a:prstGeom>
                      <a:noFill/>
                      <a:effectLst>
                        <a:glow rad="1651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da-DK" sz="1000" dirty="0">
                            <a:latin typeface="Arial Nova" panose="020B0504020202020204" pitchFamily="34" charset="0"/>
                            <a:cs typeface="Times New Roman" panose="02020603050405020304" pitchFamily="18" charset="0"/>
                          </a:rPr>
                          <a:t>Følg os på Facebook          og Instagram      </a:t>
                        </a:r>
                      </a:p>
                    </p:txBody>
                  </p:sp>
                  <p:pic>
                    <p:nvPicPr>
                      <p:cNvPr id="89" name="Billede 88">
                        <a:extLst>
                          <a:ext uri="{FF2B5EF4-FFF2-40B4-BE49-F238E27FC236}">
                            <a16:creationId xmlns:a16="http://schemas.microsoft.com/office/drawing/2014/main" id="{CAB13F6B-F27F-46CF-9430-93DEA44CEB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239099" y="5058900"/>
                        <a:ext cx="209264" cy="2092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1" name="Billede 90">
                        <a:extLst>
                          <a:ext uri="{FF2B5EF4-FFF2-40B4-BE49-F238E27FC236}">
                            <a16:creationId xmlns:a16="http://schemas.microsoft.com/office/drawing/2014/main" id="{DC169299-5397-422B-B0FB-366C254FE6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 bwMode="auto">
                      <a:xfrm>
                        <a:off x="11286112" y="5074971"/>
                        <a:ext cx="177123" cy="177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grpSp>
                <p:sp>
                  <p:nvSpPr>
                    <p:cNvPr id="93" name="Ellipse 92">
                      <a:extLst>
                        <a:ext uri="{FF2B5EF4-FFF2-40B4-BE49-F238E27FC236}">
                          <a16:creationId xmlns:a16="http://schemas.microsoft.com/office/drawing/2014/main" id="{22FDB00B-7637-4BC1-BF6F-011EF2760C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646" y="5757137"/>
                      <a:ext cx="1127889" cy="1127889"/>
                    </a:xfrm>
                    <a:prstGeom prst="ellipse">
                      <a:avLst/>
                    </a:prstGeom>
                    <a:solidFill>
                      <a:srgbClr val="CC9900">
                        <a:alpha val="8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a-DK" dirty="0"/>
                    </a:p>
                  </p:txBody>
                </p:sp>
                <p:pic>
                  <p:nvPicPr>
                    <p:cNvPr id="97" name="Billede 96">
                      <a:extLst>
                        <a:ext uri="{FF2B5EF4-FFF2-40B4-BE49-F238E27FC236}">
                          <a16:creationId xmlns:a16="http://schemas.microsoft.com/office/drawing/2014/main" id="{17F06A33-9E83-49E7-8307-5D84ED98CE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894364" y="5561516"/>
                      <a:ext cx="3360843" cy="58146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22" name="Rektangel 21">
                    <a:extLst>
                      <a:ext uri="{FF2B5EF4-FFF2-40B4-BE49-F238E27FC236}">
                        <a16:creationId xmlns:a16="http://schemas.microsoft.com/office/drawing/2014/main" id="{1986BF03-0805-464A-BE58-85BCFD2E3A64}"/>
                      </a:ext>
                    </a:extLst>
                  </p:cNvPr>
                  <p:cNvSpPr/>
                  <p:nvPr/>
                </p:nvSpPr>
                <p:spPr>
                  <a:xfrm>
                    <a:off x="41163" y="92442"/>
                    <a:ext cx="12071561" cy="2017737"/>
                  </a:xfrm>
                  <a:prstGeom prst="rect">
                    <a:avLst/>
                  </a:prstGeom>
                  <a:noFill/>
                  <a:ln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a-DK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26" name="Tekstfelt 25">
                  <a:extLst>
                    <a:ext uri="{FF2B5EF4-FFF2-40B4-BE49-F238E27FC236}">
                      <a16:creationId xmlns:a16="http://schemas.microsoft.com/office/drawing/2014/main" id="{F7C3ADEC-6903-2E3B-FA08-FB5487DD6FC2}"/>
                    </a:ext>
                  </a:extLst>
                </p:cNvPr>
                <p:cNvSpPr txBox="1"/>
                <p:nvPr/>
              </p:nvSpPr>
              <p:spPr>
                <a:xfrm>
                  <a:off x="643085" y="2655258"/>
                  <a:ext cx="11047115" cy="19389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På Skolen for kreativ fritid er vi vilde med vævning. Derfor har vi masser af kurser for alle, som deler vores passion.</a:t>
                  </a:r>
                  <a:r>
                    <a:rPr lang="da-DK" sz="1200" dirty="0">
                      <a:latin typeface="Arial Nova" panose="020B0504020202020204" pitchFamily="34" charset="0"/>
                    </a:rPr>
                    <a:t> </a:t>
                  </a:r>
                  <a:r>
                    <a:rPr 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 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Denne folder viser de aktuelle, ledige kurser, som er slået op pr. 13. marts 2024. Nye hold vil løbende blive oprettet. 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 altLang="da-DK" sz="1200" dirty="0">
                    <a:solidFill>
                      <a:srgbClr val="000000"/>
                    </a:solidFill>
                    <a:latin typeface="Arial Nova" panose="020B0504020202020204" pitchFamily="34" charset="0"/>
                  </a:endParaRP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Følg også med på vores Facebook-side, hvor nye tiltag løbende lægges op. Er du på Instagram, kan du også følge skolen på @skolenforkreativfritid.dk, hvor skolen løbende lægger billeder op eller #skolenforkreativfritid, hvor elever og instruktører 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løbende lægger billeder op til inspiration.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da-DK" altLang="da-DK" sz="1200" dirty="0">
                    <a:solidFill>
                      <a:srgbClr val="000000"/>
                    </a:solidFill>
                    <a:latin typeface="Arial Nova" panose="020B0504020202020204" pitchFamily="34" charset="0"/>
                  </a:endParaRP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Du kan læse mere samt tilmelde dig vore kurser på: </a:t>
                  </a:r>
                  <a:r>
                    <a:rPr lang="da-DK" altLang="da-DK" sz="1200" b="1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www.skolenforkreativfritid.dk 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eller ved at sende os en mail på: </a:t>
                  </a:r>
                  <a:r>
                    <a:rPr lang="da-DK" altLang="da-DK" sz="1200" b="1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info@skolenforkreativfritid.dk </a:t>
                  </a:r>
                </a:p>
                <a:p>
                  <a:pPr algn="ctr" defTabSz="100794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da-DK" altLang="da-DK" sz="1200" dirty="0">
                      <a:solidFill>
                        <a:srgbClr val="000000"/>
                      </a:solidFill>
                      <a:latin typeface="Arial Nova" panose="020B0504020202020204" pitchFamily="34" charset="0"/>
                    </a:rPr>
                    <a:t>Ret til ændringer forbeholdes. Der tages forbehold for trykfejl.</a:t>
                  </a:r>
                </a:p>
              </p:txBody>
            </p:sp>
            <p:pic>
              <p:nvPicPr>
                <p:cNvPr id="28" name="Billede 27">
                  <a:extLst>
                    <a:ext uri="{FF2B5EF4-FFF2-40B4-BE49-F238E27FC236}">
                      <a16:creationId xmlns:a16="http://schemas.microsoft.com/office/drawing/2014/main" id="{8356D22D-6D24-239E-4F66-78F464BF4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135700" y="152132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  <p:pic>
              <p:nvPicPr>
                <p:cNvPr id="29" name="Billede 28">
                  <a:extLst>
                    <a:ext uri="{FF2B5EF4-FFF2-40B4-BE49-F238E27FC236}">
                      <a16:creationId xmlns:a16="http://schemas.microsoft.com/office/drawing/2014/main" id="{4D21B806-3F35-02BD-5ADF-89C4A334F9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0800000">
                  <a:off x="109472" y="143303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  <p:pic>
              <p:nvPicPr>
                <p:cNvPr id="32" name="Billede 31">
                  <a:extLst>
                    <a:ext uri="{FF2B5EF4-FFF2-40B4-BE49-F238E27FC236}">
                      <a16:creationId xmlns:a16="http://schemas.microsoft.com/office/drawing/2014/main" id="{BF12D2C4-A4FD-B311-9B74-FF4664CA3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123403" y="160961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  <p:pic>
              <p:nvPicPr>
                <p:cNvPr id="33" name="Billede 32">
                  <a:extLst>
                    <a:ext uri="{FF2B5EF4-FFF2-40B4-BE49-F238E27FC236}">
                      <a16:creationId xmlns:a16="http://schemas.microsoft.com/office/drawing/2014/main" id="{802503F2-672A-5E99-1D4C-1C7138CE8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243312" y="152132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  <p:pic>
              <p:nvPicPr>
                <p:cNvPr id="34" name="Billede 33">
                  <a:extLst>
                    <a:ext uri="{FF2B5EF4-FFF2-40B4-BE49-F238E27FC236}">
                      <a16:creationId xmlns:a16="http://schemas.microsoft.com/office/drawing/2014/main" id="{CFA4911C-E1EC-912F-A6D3-DA2990335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229066" y="142924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  <p:pic>
              <p:nvPicPr>
                <p:cNvPr id="35" name="Billede 34">
                  <a:extLst>
                    <a:ext uri="{FF2B5EF4-FFF2-40B4-BE49-F238E27FC236}">
                      <a16:creationId xmlns:a16="http://schemas.microsoft.com/office/drawing/2014/main" id="{2E06D94B-1C30-D3E2-E8D8-4835704556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3">
                          <a14:imgEffect>
                            <a14:brightnessContrast bright="2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257243" y="134095"/>
                  <a:ext cx="1841550" cy="1841550"/>
                </a:xfrm>
                <a:prstGeom prst="rect">
                  <a:avLst/>
                </a:prstGeom>
                <a:effectLst>
                  <a:softEdge rad="101600"/>
                </a:effectLst>
              </p:spPr>
            </p:pic>
          </p:grpSp>
          <p:sp>
            <p:nvSpPr>
              <p:cNvPr id="6" name="Tekstfelt 5">
                <a:extLst>
                  <a:ext uri="{FF2B5EF4-FFF2-40B4-BE49-F238E27FC236}">
                    <a16:creationId xmlns:a16="http://schemas.microsoft.com/office/drawing/2014/main" id="{06C39657-871F-FEA7-BF84-14C0786FECDE}"/>
                  </a:ext>
                </a:extLst>
              </p:cNvPr>
              <p:cNvSpPr txBox="1"/>
              <p:nvPr/>
            </p:nvSpPr>
            <p:spPr>
              <a:xfrm>
                <a:off x="27729" y="5832574"/>
                <a:ext cx="49343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3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empus Sans ITC" panose="04020404030D07020202" pitchFamily="82" charset="0"/>
                  </a:rPr>
                  <a:t>VILD MED V</a:t>
                </a:r>
                <a:r>
                  <a:rPr lang="da-DK" sz="3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 Light" panose="020B0304020202020204" pitchFamily="34" charset="0"/>
                  </a:rPr>
                  <a:t>Æ</a:t>
                </a:r>
                <a:r>
                  <a:rPr lang="da-DK" sz="3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empus Sans ITC" panose="04020404030D07020202" pitchFamily="82" charset="0"/>
                  </a:rPr>
                  <a:t>VNING  </a:t>
                </a:r>
              </a:p>
            </p:txBody>
          </p:sp>
        </p:grpSp>
        <p:sp>
          <p:nvSpPr>
            <p:cNvPr id="7" name="Tekstfelt 6">
              <a:extLst>
                <a:ext uri="{FF2B5EF4-FFF2-40B4-BE49-F238E27FC236}">
                  <a16:creationId xmlns:a16="http://schemas.microsoft.com/office/drawing/2014/main" id="{E3B8200E-886D-5BCF-E001-A5F30B1517CC}"/>
                </a:ext>
              </a:extLst>
            </p:cNvPr>
            <p:cNvSpPr txBox="1"/>
            <p:nvPr/>
          </p:nvSpPr>
          <p:spPr>
            <a:xfrm>
              <a:off x="2488460" y="1817225"/>
              <a:ext cx="1103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800" i="1" dirty="0"/>
                <a:t>Foto: Olga </a:t>
              </a:r>
              <a:r>
                <a:rPr lang="da-DK" sz="800" i="1" dirty="0" err="1"/>
                <a:t>Grigorenko</a:t>
              </a:r>
              <a:endParaRPr lang="da-DK" sz="800" i="1" dirty="0"/>
            </a:p>
          </p:txBody>
        </p:sp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D826608B-776E-5451-D35C-7F8419836188}"/>
                </a:ext>
              </a:extLst>
            </p:cNvPr>
            <p:cNvSpPr txBox="1"/>
            <p:nvPr/>
          </p:nvSpPr>
          <p:spPr>
            <a:xfrm>
              <a:off x="6612493" y="1822781"/>
              <a:ext cx="1103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800" i="1" dirty="0"/>
                <a:t>Foto: Olga </a:t>
              </a:r>
              <a:r>
                <a:rPr lang="da-DK" sz="800" i="1" dirty="0" err="1"/>
                <a:t>Grigorenko</a:t>
              </a:r>
              <a:endParaRPr lang="da-DK" sz="800" i="1" dirty="0"/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9E0E4821-D434-22BA-D28E-B77B8D4B9334}"/>
                </a:ext>
              </a:extLst>
            </p:cNvPr>
            <p:cNvSpPr txBox="1"/>
            <p:nvPr/>
          </p:nvSpPr>
          <p:spPr>
            <a:xfrm>
              <a:off x="10701594" y="1845404"/>
              <a:ext cx="11031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800" i="1" dirty="0"/>
                <a:t>Foto: Olga </a:t>
              </a:r>
              <a:r>
                <a:rPr lang="da-DK" sz="800" i="1" dirty="0" err="1"/>
                <a:t>Grigorenko</a:t>
              </a:r>
              <a:endParaRPr lang="da-DK" sz="8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10505699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34389</TotalTime>
  <Words>874</Words>
  <Application>Microsoft Office PowerPoint</Application>
  <PresentationFormat>Widescreen</PresentationFormat>
  <Paragraphs>89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2" baseType="lpstr">
      <vt:lpstr>Arial</vt:lpstr>
      <vt:lpstr>Arial Nova</vt:lpstr>
      <vt:lpstr>Arial Nova Light</vt:lpstr>
      <vt:lpstr>Calibri</vt:lpstr>
      <vt:lpstr>Helvetica Neue</vt:lpstr>
      <vt:lpstr>Tempus Sans ITC</vt:lpstr>
      <vt:lpstr>Times New Roman</vt:lpstr>
      <vt:lpstr>Kontortema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AsusK555l</dc:creator>
  <cp:lastModifiedBy>Jette Førby Pedersen</cp:lastModifiedBy>
  <cp:revision>237</cp:revision>
  <cp:lastPrinted>2024-01-08T09:47:26Z</cp:lastPrinted>
  <dcterms:created xsi:type="dcterms:W3CDTF">2018-06-12T06:43:05Z</dcterms:created>
  <dcterms:modified xsi:type="dcterms:W3CDTF">2024-03-14T14:28:32Z</dcterms:modified>
</cp:coreProperties>
</file>